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07" r:id="rId2"/>
    <p:sldId id="2608" r:id="rId3"/>
    <p:sldId id="2609" r:id="rId4"/>
    <p:sldId id="2610" r:id="rId5"/>
    <p:sldId id="2611" r:id="rId6"/>
    <p:sldId id="2612" r:id="rId7"/>
    <p:sldId id="2613" r:id="rId8"/>
    <p:sldId id="2614" r:id="rId9"/>
    <p:sldId id="2615" r:id="rId10"/>
    <p:sldId id="2616" r:id="rId11"/>
    <p:sldId id="2617" r:id="rId12"/>
    <p:sldId id="2618" r:id="rId13"/>
    <p:sldId id="2620" r:id="rId14"/>
    <p:sldId id="2604" r:id="rId15"/>
    <p:sldId id="257" r:id="rId16"/>
    <p:sldId id="269" r:id="rId17"/>
    <p:sldId id="268" r:id="rId18"/>
    <p:sldId id="267" r:id="rId19"/>
    <p:sldId id="275" r:id="rId20"/>
    <p:sldId id="281" r:id="rId21"/>
    <p:sldId id="274" r:id="rId22"/>
    <p:sldId id="276" r:id="rId23"/>
    <p:sldId id="277" r:id="rId24"/>
    <p:sldId id="258" r:id="rId25"/>
    <p:sldId id="289" r:id="rId26"/>
    <p:sldId id="2624" r:id="rId27"/>
    <p:sldId id="285" r:id="rId28"/>
    <p:sldId id="284" r:id="rId29"/>
    <p:sldId id="286" r:id="rId30"/>
    <p:sldId id="2623" r:id="rId31"/>
    <p:sldId id="278" r:id="rId32"/>
    <p:sldId id="282" r:id="rId33"/>
    <p:sldId id="287" r:id="rId34"/>
    <p:sldId id="2621" r:id="rId35"/>
    <p:sldId id="2622" r:id="rId36"/>
    <p:sldId id="2625" r:id="rId37"/>
    <p:sldId id="262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80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492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Installations Line 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App Rating by Genre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PBI_CV_9053509D_D461_463A_B485_CE9F6AB0F13D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KPI for Paid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 for Free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668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KPI for Paid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 for Free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KPI for Paid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 for Free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KPI for Paid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 for Free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KPI for Paid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 for Free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66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KPI for Paid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 for Free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KPI for Paid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 for Free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KPI for Paid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 for Free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Rating Class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Content Rating Categories - Total Installations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Free or Paid Apps by Gender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Price for Paid Apps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Price x 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 App Purchase Profit per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Free or Paid Apps by Gender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Price for Paid Apps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Price x 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 App Purchase Profit per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Free or Paid Apps by Gender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Price for Paid Apps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Price x 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 App Purchase Profit per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Free or Paid Apps by Gender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Price for Paid Apps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Price x 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 App Purchase Profit per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Free or Paid Apps by Gender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Price for Paid Apps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Average Price x 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 App Purchase Profit per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Paid Apps Profit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Free Apps Profit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KPI for Paid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KPI for Free Apps per Genre (€ per Installation)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Installations by Genre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17A9-20BD-2503-3C14-A6AD29B1D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A9A0F-DF82-40EB-377F-1CAFF83C6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218B8-DFB5-C544-35DE-77D18E6A3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18F6-2B46-4497-B1CD-90A4E9723E3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4ACB-E554-F6F6-4CAA-9D74F7C4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90164-4ECE-C040-8E76-9B89755D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DC0F-3820-4825-992A-441CE0E93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2626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9900-CC5D-D62E-B5CB-99DEBB22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F8971-AB4C-20CB-9EBA-F7988B6F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957EA-93D2-719F-DBB1-47A27867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18F6-2B46-4497-B1CD-90A4E9723E3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78190-1CBC-ED17-6708-1498D97F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752D5-5467-ED72-04A1-CA68A357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DC0F-3820-4825-992A-441CE0E93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6593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B298-17E5-EA42-A3A0-F158CDD15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92B26-1832-BD62-EED0-F51BE71F0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2E24D-630C-D3BD-BAE2-67E0A94C2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3731A-0C23-2F49-AFD3-D06E0D58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18F6-2B46-4497-B1CD-90A4E9723E34}" type="datetimeFigureOut">
              <a:rPr lang="en-GB" smtClean="0"/>
              <a:t>13/12/2022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01361-482F-CD34-7980-195E371ED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F20C0-225B-7C6E-5CBC-9DD38AB2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DC0F-3820-4825-992A-441CE0E93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32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  <p:sldLayoutId id="2147483757" r:id="rId65"/>
    <p:sldLayoutId id="2147483758" r:id="rId66"/>
    <p:sldLayoutId id="2147483759" r:id="rId6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3E4CF1-F83D-0C78-2E27-E370806BAB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6" r="1986"/>
          <a:stretch/>
        </p:blipFill>
        <p:spPr>
          <a:xfrm>
            <a:off x="-7876" y="0"/>
            <a:ext cx="12191980" cy="68537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02421"/>
            <a:ext cx="7252505" cy="8912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Applications Revenue Analysis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090444"/>
            <a:ext cx="7068671" cy="338556"/>
          </a:xfrm>
        </p:spPr>
        <p:txBody>
          <a:bodyPr>
            <a:normAutofit/>
          </a:bodyPr>
          <a:lstStyle/>
          <a:p>
            <a:r>
              <a:rPr lang="en-US" dirty="0"/>
              <a:t>Modern Data Management and Business Intelligence</a:t>
            </a:r>
          </a:p>
          <a:p>
            <a:endParaRPr lang="en-US" dirty="0"/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2EA6A74-1163-49A8-E20B-1D828BB0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6" y="5063770"/>
            <a:ext cx="3788229" cy="1986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B9A73C-F362-3F87-A8F7-FE3E6C2BD80D}"/>
              </a:ext>
            </a:extLst>
          </p:cNvPr>
          <p:cNvSpPr txBox="1"/>
          <p:nvPr/>
        </p:nvSpPr>
        <p:spPr>
          <a:xfrm>
            <a:off x="838199" y="3630706"/>
            <a:ext cx="4052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cs typeface="Arial" panose="020B0604020202020204" pitchFamily="34" charset="0"/>
              </a:rPr>
              <a:t>By Dimitris Matsanganis &amp; Fotini Nefeli Nouskali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87913-B941-91B1-38E2-8D23B4785EDA}"/>
              </a:ext>
            </a:extLst>
          </p:cNvPr>
          <p:cNvSpPr txBox="1"/>
          <p:nvPr/>
        </p:nvSpPr>
        <p:spPr>
          <a:xfrm>
            <a:off x="838200" y="4092371"/>
            <a:ext cx="4273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cs typeface="Arial" panose="020B0604020202020204" pitchFamily="34" charset="0"/>
              </a:rPr>
              <a:t>Professor: Mr. Damianos Chantziantoniou</a:t>
            </a:r>
          </a:p>
        </p:txBody>
      </p:sp>
    </p:spTree>
    <p:extLst>
      <p:ext uri="{BB962C8B-B14F-4D97-AF65-F5344CB8AC3E}">
        <p14:creationId xmlns:p14="http://schemas.microsoft.com/office/powerpoint/2010/main" val="42621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00E1B48-AAED-FC8D-22BF-1480BB1C0A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18714" t="9916" b="9916"/>
          <a:stretch/>
        </p:blipFill>
        <p:spPr>
          <a:xfrm>
            <a:off x="0" y="0"/>
            <a:ext cx="9910334" cy="5497965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OLAP</a:t>
            </a:r>
            <a:r>
              <a:rPr lang="en-US" b="1" i="0" kern="1200" spc="-150" dirty="0"/>
              <a:t> Cube - </a:t>
            </a:r>
            <a:r>
              <a:rPr lang="en-GB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Multidimensional Model </a:t>
            </a:r>
            <a:r>
              <a:rPr lang="en-US" b="1" i="0" kern="1200" spc="-15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E6E6AD-B572-E033-DC44-6B654E00E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247764" y="1545022"/>
            <a:ext cx="5497967" cy="2390503"/>
          </a:xfrm>
          <a:prstGeom prst="rect">
            <a:avLst/>
          </a:prstGeom>
          <a:solidFill>
            <a:srgbClr val="06042E"/>
          </a:solidFill>
          <a:ln>
            <a:solidFill>
              <a:srgbClr val="0604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841CB-FB2C-DB65-7998-FB89F7FF37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-1447053" y="1438341"/>
            <a:ext cx="5497967" cy="2603863"/>
          </a:xfrm>
          <a:prstGeom prst="rect">
            <a:avLst/>
          </a:prstGeom>
          <a:solidFill>
            <a:srgbClr val="06042E"/>
          </a:solidFill>
          <a:ln>
            <a:solidFill>
              <a:srgbClr val="0604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9F3D3D1-1DA5-B270-BAEF-517A1D4A5FA1}"/>
              </a:ext>
            </a:extLst>
          </p:cNvPr>
          <p:cNvSpPr/>
          <p:nvPr/>
        </p:nvSpPr>
        <p:spPr>
          <a:xfrm>
            <a:off x="4230388" y="1693770"/>
            <a:ext cx="3731224" cy="581035"/>
          </a:xfrm>
          <a:prstGeom prst="rect">
            <a:avLst/>
          </a:prstGeom>
          <a:ln>
            <a:solidFill>
              <a:srgbClr val="954F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E2487-BEDF-10A8-78C5-9321664E51F5}"/>
              </a:ext>
            </a:extLst>
          </p:cNvPr>
          <p:cNvSpPr/>
          <p:nvPr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rgbClr val="0F3955"/>
          </a:solidFill>
          <a:ln>
            <a:solidFill>
              <a:srgbClr val="0604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0E7EA97-66E2-BE3E-1209-57E314722B38}"/>
              </a:ext>
            </a:extLst>
          </p:cNvPr>
          <p:cNvSpPr txBox="1">
            <a:spLocks/>
          </p:cNvSpPr>
          <p:nvPr/>
        </p:nvSpPr>
        <p:spPr>
          <a:xfrm>
            <a:off x="1711687" y="801597"/>
            <a:ext cx="8768625" cy="114932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dirty="0"/>
              <a:t>OLAP Cube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00B5B7A-81C1-7119-F0E1-42AACF36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40" y="731728"/>
            <a:ext cx="677972" cy="67797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E7A4E106-446C-BAC3-7F86-F9B2F8A2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032" y="3399832"/>
            <a:ext cx="2570118" cy="3216049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4573A9-9674-D877-6835-C21F1D29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58" y="4134396"/>
            <a:ext cx="2178550" cy="1466890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32B598-2E0A-FE7C-C4E0-5D4B07EC2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976" y="3594696"/>
            <a:ext cx="4093737" cy="29310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31D9ED-6D2C-3EE9-C1B5-00B412931B4B}"/>
              </a:ext>
            </a:extLst>
          </p:cNvPr>
          <p:cNvSpPr txBox="1"/>
          <p:nvPr/>
        </p:nvSpPr>
        <p:spPr>
          <a:xfrm>
            <a:off x="351580" y="2839912"/>
            <a:ext cx="2517605" cy="3827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b="1" u="sng" dirty="0">
                <a:solidFill>
                  <a:srgbClr val="0F39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 Progress</a:t>
            </a:r>
            <a:endParaRPr lang="en-US" sz="1600" b="1" i="0" u="sng" kern="1200" dirty="0">
              <a:solidFill>
                <a:srgbClr val="0F39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EF6BD935-5711-BBD2-62C1-2CA659E0D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73" y="2926081"/>
            <a:ext cx="327027" cy="3270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24375A-33B2-47EB-600F-504D174E9969}"/>
              </a:ext>
            </a:extLst>
          </p:cNvPr>
          <p:cNvSpPr txBox="1"/>
          <p:nvPr/>
        </p:nvSpPr>
        <p:spPr>
          <a:xfrm>
            <a:off x="4766035" y="2870889"/>
            <a:ext cx="2517605" cy="3827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b="1" u="sng" dirty="0">
                <a:solidFill>
                  <a:srgbClr val="0F39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Progress</a:t>
            </a:r>
            <a:endParaRPr lang="en-US" sz="1600" b="1" i="0" u="sng" kern="1200" dirty="0">
              <a:solidFill>
                <a:srgbClr val="0F39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5B6EA18B-FC60-4687-770E-71C99341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1965" y="2936278"/>
            <a:ext cx="327027" cy="32702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A3DBD1-A9E6-BB7F-0CBD-7F398411D8C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559808" y="4867841"/>
            <a:ext cx="1397534" cy="0"/>
          </a:xfrm>
          <a:prstGeom prst="straightConnector1">
            <a:avLst/>
          </a:prstGeom>
          <a:ln w="28575">
            <a:solidFill>
              <a:srgbClr val="0F395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EC13B0-9283-E05C-D86A-996BAD0EF2F0}"/>
              </a:ext>
            </a:extLst>
          </p:cNvPr>
          <p:cNvCxnSpPr>
            <a:cxnSpLocks/>
          </p:cNvCxnSpPr>
          <p:nvPr/>
        </p:nvCxnSpPr>
        <p:spPr>
          <a:xfrm>
            <a:off x="8077713" y="4867840"/>
            <a:ext cx="1284319" cy="1"/>
          </a:xfrm>
          <a:prstGeom prst="straightConnector1">
            <a:avLst/>
          </a:prstGeom>
          <a:ln w="28575">
            <a:solidFill>
              <a:srgbClr val="0F395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7629FE8-A777-F649-5C0F-B85DCD9C3EF3}"/>
              </a:ext>
            </a:extLst>
          </p:cNvPr>
          <p:cNvSpPr txBox="1"/>
          <p:nvPr/>
        </p:nvSpPr>
        <p:spPr>
          <a:xfrm>
            <a:off x="9765437" y="2935878"/>
            <a:ext cx="1894733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800" b="1" u="sng" dirty="0">
                <a:solidFill>
                  <a:srgbClr val="0F39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Explorer</a:t>
            </a:r>
            <a:endParaRPr lang="en-US" sz="1800" b="1" i="0" u="sng" kern="1200" dirty="0">
              <a:solidFill>
                <a:srgbClr val="0F39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757FE94A-AFAB-24FB-541B-9A8336CEB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0657" y="2890815"/>
            <a:ext cx="397557" cy="3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9F3D3D1-1DA5-B270-BAEF-517A1D4A5FA1}"/>
              </a:ext>
            </a:extLst>
          </p:cNvPr>
          <p:cNvSpPr/>
          <p:nvPr/>
        </p:nvSpPr>
        <p:spPr>
          <a:xfrm>
            <a:off x="4230388" y="1693770"/>
            <a:ext cx="3731224" cy="581035"/>
          </a:xfrm>
          <a:prstGeom prst="rect">
            <a:avLst/>
          </a:prstGeom>
          <a:ln>
            <a:solidFill>
              <a:srgbClr val="954F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E2487-BEDF-10A8-78C5-9321664E51F5}"/>
              </a:ext>
            </a:extLst>
          </p:cNvPr>
          <p:cNvSpPr/>
          <p:nvPr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rgbClr val="0F3955"/>
          </a:solidFill>
          <a:ln>
            <a:solidFill>
              <a:srgbClr val="0604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0E7EA97-66E2-BE3E-1209-57E314722B38}"/>
              </a:ext>
            </a:extLst>
          </p:cNvPr>
          <p:cNvSpPr txBox="1">
            <a:spLocks/>
          </p:cNvSpPr>
          <p:nvPr/>
        </p:nvSpPr>
        <p:spPr>
          <a:xfrm>
            <a:off x="1711687" y="801597"/>
            <a:ext cx="8768625" cy="114932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dirty="0"/>
              <a:t>OLAP Measures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00B5B7A-81C1-7119-F0E1-42AACF36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89" y="731728"/>
            <a:ext cx="677972" cy="677972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2B5E9D-0C6D-2BFD-338D-D6DA7573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664" y="1070714"/>
            <a:ext cx="519362" cy="519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BED57-70E2-C6D6-7E28-28310B009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91" y="3166978"/>
            <a:ext cx="6114415" cy="33775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2FB9F5-0DA5-5C33-D1BC-375698B9605B}"/>
              </a:ext>
            </a:extLst>
          </p:cNvPr>
          <p:cNvSpPr txBox="1"/>
          <p:nvPr/>
        </p:nvSpPr>
        <p:spPr>
          <a:xfrm>
            <a:off x="348341" y="4332297"/>
            <a:ext cx="2333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+mj-lt"/>
              </a:rPr>
              <a:t>Two OLAP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Avg_Price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Installation_Profit</a:t>
            </a:r>
          </a:p>
        </p:txBody>
      </p:sp>
    </p:spTree>
    <p:extLst>
      <p:ext uri="{BB962C8B-B14F-4D97-AF65-F5344CB8AC3E}">
        <p14:creationId xmlns:p14="http://schemas.microsoft.com/office/powerpoint/2010/main" val="31370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9F3D3D1-1DA5-B270-BAEF-517A1D4A5FA1}"/>
              </a:ext>
            </a:extLst>
          </p:cNvPr>
          <p:cNvSpPr/>
          <p:nvPr/>
        </p:nvSpPr>
        <p:spPr>
          <a:xfrm>
            <a:off x="4230388" y="1693770"/>
            <a:ext cx="3731224" cy="581035"/>
          </a:xfrm>
          <a:prstGeom prst="rect">
            <a:avLst/>
          </a:prstGeom>
          <a:ln>
            <a:solidFill>
              <a:srgbClr val="954F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E2487-BEDF-10A8-78C5-9321664E51F5}"/>
              </a:ext>
            </a:extLst>
          </p:cNvPr>
          <p:cNvSpPr/>
          <p:nvPr/>
        </p:nvSpPr>
        <p:spPr>
          <a:xfrm>
            <a:off x="0" y="0"/>
            <a:ext cx="12192000" cy="2819400"/>
          </a:xfrm>
          <a:prstGeom prst="rect">
            <a:avLst/>
          </a:prstGeom>
          <a:solidFill>
            <a:srgbClr val="0F3955"/>
          </a:solidFill>
          <a:ln>
            <a:solidFill>
              <a:srgbClr val="0604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0E7EA97-66E2-BE3E-1209-57E314722B38}"/>
              </a:ext>
            </a:extLst>
          </p:cNvPr>
          <p:cNvSpPr txBox="1">
            <a:spLocks/>
          </p:cNvSpPr>
          <p:nvPr/>
        </p:nvSpPr>
        <p:spPr>
          <a:xfrm>
            <a:off x="1711687" y="801597"/>
            <a:ext cx="8768625" cy="114932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dirty="0"/>
              <a:t>Database Schema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900B5B7A-81C1-7119-F0E1-42AACF36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321" y="731728"/>
            <a:ext cx="677972" cy="677972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F23683-A93E-C582-D226-36E119F5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270" y="1007088"/>
            <a:ext cx="686682" cy="686682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17B563-ED14-1EF1-984F-52C93DECB3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17193" r="42953" b="13807"/>
          <a:stretch/>
        </p:blipFill>
        <p:spPr bwMode="auto">
          <a:xfrm>
            <a:off x="3135087" y="2838994"/>
            <a:ext cx="5905702" cy="40431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3806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444" y="936980"/>
            <a:ext cx="3686159" cy="1466055"/>
          </a:xfrm>
        </p:spPr>
        <p:txBody>
          <a:bodyPr/>
          <a:lstStyle/>
          <a:p>
            <a:pPr algn="ctr"/>
            <a:r>
              <a:rPr lang="en-US" dirty="0"/>
              <a:t>Analysis Results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52924E-B022-4FF4-B161-31F5531EC8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7443" y="2629475"/>
            <a:ext cx="3686159" cy="496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Five Reports 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84034B7-074E-7C3F-942A-3867776FA0C4}"/>
              </a:ext>
            </a:extLst>
          </p:cNvPr>
          <p:cNvSpPr txBox="1">
            <a:spLocks/>
          </p:cNvSpPr>
          <p:nvPr/>
        </p:nvSpPr>
        <p:spPr>
          <a:xfrm>
            <a:off x="4457444" y="3058994"/>
            <a:ext cx="3686159" cy="496369"/>
          </a:xfrm>
          <a:prstGeom prst="rect">
            <a:avLst/>
          </a:prstGeom>
        </p:spPr>
        <p:txBody>
          <a:bodyPr vert="horz" lIns="0" tIns="72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600" b="1" dirty="0"/>
              <a:t>Popularity Analysis 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8F95E77-F473-2F60-5A48-F1707AF26F47}"/>
              </a:ext>
            </a:extLst>
          </p:cNvPr>
          <p:cNvSpPr txBox="1">
            <a:spLocks/>
          </p:cNvSpPr>
          <p:nvPr/>
        </p:nvSpPr>
        <p:spPr>
          <a:xfrm>
            <a:off x="4393731" y="3699564"/>
            <a:ext cx="3686159" cy="496369"/>
          </a:xfrm>
          <a:prstGeom prst="rect">
            <a:avLst/>
          </a:prstGeom>
        </p:spPr>
        <p:txBody>
          <a:bodyPr vert="horz" lIns="0" tIns="72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Rating Performance 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7563956-181E-953C-795B-1CF3242365E2}"/>
              </a:ext>
            </a:extLst>
          </p:cNvPr>
          <p:cNvSpPr txBox="1">
            <a:spLocks/>
          </p:cNvSpPr>
          <p:nvPr/>
        </p:nvSpPr>
        <p:spPr>
          <a:xfrm>
            <a:off x="4569888" y="4268842"/>
            <a:ext cx="3686159" cy="496369"/>
          </a:xfrm>
          <a:prstGeom prst="rect">
            <a:avLst/>
          </a:prstGeom>
        </p:spPr>
        <p:txBody>
          <a:bodyPr vert="horz" lIns="0" tIns="72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600" b="1" dirty="0"/>
              <a:t>Profit Sources Analysis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D0438DE-12B4-0468-F62E-86597076F4EE}"/>
              </a:ext>
            </a:extLst>
          </p:cNvPr>
          <p:cNvSpPr txBox="1">
            <a:spLocks/>
          </p:cNvSpPr>
          <p:nvPr/>
        </p:nvSpPr>
        <p:spPr>
          <a:xfrm>
            <a:off x="4393731" y="4896239"/>
            <a:ext cx="3686159" cy="496369"/>
          </a:xfrm>
          <a:prstGeom prst="rect">
            <a:avLst/>
          </a:prstGeom>
        </p:spPr>
        <p:txBody>
          <a:bodyPr vert="horz" lIns="0" tIns="72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Free and Paid Apps Profits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D0FD69-DEB8-3FD3-0AFA-7F39D5D2640F}"/>
              </a:ext>
            </a:extLst>
          </p:cNvPr>
          <p:cNvSpPr txBox="1">
            <a:spLocks/>
          </p:cNvSpPr>
          <p:nvPr/>
        </p:nvSpPr>
        <p:spPr>
          <a:xfrm>
            <a:off x="4559240" y="5600260"/>
            <a:ext cx="3686159" cy="496369"/>
          </a:xfrm>
          <a:prstGeom prst="rect">
            <a:avLst/>
          </a:prstGeom>
        </p:spPr>
        <p:txBody>
          <a:bodyPr vert="horz" lIns="0" tIns="72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600" b="1" dirty="0"/>
              <a:t>Key Profitability Indicators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327353-DC32-4091-4BCA-8A2B95B1AAE4}"/>
              </a:ext>
            </a:extLst>
          </p:cNvPr>
          <p:cNvSpPr/>
          <p:nvPr/>
        </p:nvSpPr>
        <p:spPr>
          <a:xfrm>
            <a:off x="0" y="2303929"/>
            <a:ext cx="3890682" cy="214256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FC1BF-7122-AD80-0581-1244B767C530}"/>
              </a:ext>
            </a:extLst>
          </p:cNvPr>
          <p:cNvSpPr/>
          <p:nvPr/>
        </p:nvSpPr>
        <p:spPr>
          <a:xfrm>
            <a:off x="8337177" y="2303928"/>
            <a:ext cx="3890682" cy="214256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72C0524-E89C-C22E-2D33-8FE0629D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191" y="939187"/>
            <a:ext cx="609600" cy="609600"/>
          </a:xfrm>
          <a:prstGeom prst="rect">
            <a:avLst/>
          </a:prstGeom>
        </p:spPr>
      </p:pic>
      <p:pic>
        <p:nvPicPr>
          <p:cNvPr id="7" name="Picture 6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D8CFBB6-6F91-F058-9B45-9763DFA4C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69584">
            <a:off x="4101979" y="2625877"/>
            <a:ext cx="357204" cy="357204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B61C007-274E-A6A8-F24A-7D0C30F76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11" y="2989397"/>
            <a:ext cx="496370" cy="49637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29C2FC8-9937-C7A5-EBC8-50262E982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86" y="3647133"/>
            <a:ext cx="416354" cy="416354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A429167D-1434-A078-E2E1-3C1EA87A0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751" y="4193111"/>
            <a:ext cx="416354" cy="416354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CDA823C-D894-1E18-4D63-B18364A86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6547" y="4742994"/>
            <a:ext cx="643575" cy="643575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148C3ADC-C7BB-5F47-BCCD-62C5DEA909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8040" y="5617678"/>
            <a:ext cx="358728" cy="3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9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/>
      <p:bldP spid="6" grpId="0"/>
      <p:bldP spid="10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935251CE-17D2-3024-9F38-D1FE3DCD73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"/>
          <a:stretch/>
        </p:blipFill>
        <p:spPr>
          <a:xfrm>
            <a:off x="643467" y="723900"/>
            <a:ext cx="10905066" cy="5431366"/>
          </a:xfrm>
          <a:prstGeom prst="rect">
            <a:avLst/>
          </a:prstGeom>
        </p:spPr>
      </p:pic>
      <p:pic>
        <p:nvPicPr>
          <p:cNvPr id="8" name="Picture" title="This slide contains the following visuals: funnel ,Total Installations Line Chart ,card ,card ,card ,App Rating by Genre  ,PBI_CV_9053509D_D461_463A_B485_CE9F6AB0F13D ,card. Please refer to the notes on this slide for details">
            <a:extLst>
              <a:ext uri="{FF2B5EF4-FFF2-40B4-BE49-F238E27FC236}">
                <a16:creationId xmlns:a16="http://schemas.microsoft.com/office/drawing/2014/main" id="{852579C4-6952-2A0A-EDC0-2C675974B7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DA8E65-9823-8A86-5F53-639164128110}"/>
              </a:ext>
            </a:extLst>
          </p:cNvPr>
          <p:cNvSpPr/>
          <p:nvPr/>
        </p:nvSpPr>
        <p:spPr>
          <a:xfrm>
            <a:off x="0" y="6768353"/>
            <a:ext cx="12192000" cy="8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4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unnel ,Total Installations Line Chart ,card ,card ,card ,App Rating by Genre  ,PBI_CV_9053509D_D461_463A_B485_CE9F6AB0F13D ,card. Please refer to the notes on this slide for details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First 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92D3C6-D543-6E9F-7EB4-0E37E87B191B}"/>
              </a:ext>
            </a:extLst>
          </p:cNvPr>
          <p:cNvSpPr/>
          <p:nvPr/>
        </p:nvSpPr>
        <p:spPr>
          <a:xfrm>
            <a:off x="0" y="6768353"/>
            <a:ext cx="12192000" cy="8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ating Class by Genre ,Content Rating Categories - Total Installations. Please refer to the notes on this slide for details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Genre Rating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75F16E-D493-FE2E-5473-8BC62CC7E28E}"/>
              </a:ext>
            </a:extLst>
          </p:cNvPr>
          <p:cNvSpPr/>
          <p:nvPr/>
        </p:nvSpPr>
        <p:spPr>
          <a:xfrm>
            <a:off x="0" y="6813176"/>
            <a:ext cx="12192000" cy="896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251CE-17D2-3024-9F38-D1FE3DCD73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418A19-8DE9-B786-A1E5-DE3F50181035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3 - Profit 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AA3A6E-B137-4886-1AD4-DF66479160EA}"/>
              </a:ext>
            </a:extLst>
          </p:cNvPr>
          <p:cNvSpPr/>
          <p:nvPr/>
        </p:nvSpPr>
        <p:spPr>
          <a:xfrm>
            <a:off x="0" y="6768353"/>
            <a:ext cx="12192000" cy="8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429001"/>
            <a:ext cx="2657979" cy="1323886"/>
          </a:xfrm>
        </p:spPr>
        <p:txBody>
          <a:bodyPr/>
          <a:lstStyle/>
          <a:p>
            <a:r>
              <a:rPr lang="en-US" dirty="0"/>
              <a:t>Business Case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company with the ambition to be expanded to the mobile application market and more specifically, to the android app market.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1956155"/>
            <a:ext cx="4294206" cy="755650"/>
          </a:xfrm>
        </p:spPr>
        <p:txBody>
          <a:bodyPr>
            <a:normAutofit/>
          </a:bodyPr>
          <a:lstStyle/>
          <a:p>
            <a:r>
              <a:rPr lang="en-GB" dirty="0"/>
              <a:t>Some categories considered to have a great impact and commercial interest are proposed by the IT company to analysts’ team.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2979025"/>
            <a:ext cx="4163934" cy="123330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dirty="0"/>
              <a:t>The analysts’ team investigate and evaluate the mobile app genres that belong to the most commercially successful ones and the business investment in one of these would be valid.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5313" y="4375062"/>
            <a:ext cx="4294206" cy="755650"/>
          </a:xfrm>
        </p:spPr>
        <p:txBody>
          <a:bodyPr/>
          <a:lstStyle/>
          <a:p>
            <a:r>
              <a:rPr lang="en-US" dirty="0"/>
              <a:t>The target genres’ categories are seven.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5313" y="5293440"/>
            <a:ext cx="4294206" cy="755650"/>
          </a:xfrm>
        </p:spPr>
        <p:txBody>
          <a:bodyPr>
            <a:normAutofit lnSpcReduction="10000"/>
          </a:bodyPr>
          <a:lstStyle/>
          <a:p>
            <a:endParaRPr lang="en-GB" sz="1800" dirty="0">
              <a:solidFill>
                <a:srgbClr val="202124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dirty="0"/>
              <a:t>Tools, Education, Health &amp; Fitness, Music &amp; Audio</a:t>
            </a:r>
            <a:r>
              <a:rPr lang="en-US" dirty="0"/>
              <a:t>, </a:t>
            </a:r>
            <a:r>
              <a:rPr lang="en-GB" dirty="0"/>
              <a:t>Finance, Business, Sports.</a:t>
            </a:r>
            <a:endParaRPr lang="en-US" dirty="0"/>
          </a:p>
          <a:p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02389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 build="p"/>
      <p:bldP spid="34" grpId="0" build="p"/>
      <p:bldP spid="33" grpId="0" build="p"/>
      <p:bldP spid="1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ree or Paid Apps by Gender ,Average Price for Paid Apps by Genre ,Average Price x Total Installations by Genre ,In App Purchase Profit per Genre. Please refer to the notes on this slide for detail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3 - Profit 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9F3EF0-F402-6CB5-9539-C733CF4971D9}"/>
              </a:ext>
            </a:extLst>
          </p:cNvPr>
          <p:cNvSpPr/>
          <p:nvPr/>
        </p:nvSpPr>
        <p:spPr>
          <a:xfrm>
            <a:off x="0" y="6768353"/>
            <a:ext cx="12192000" cy="8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ree or Paid Apps by Gender ,Average Price for Paid Apps by Genre ,Average Price x Total Installations by Genre ,In App Purchase Profit per Genre. Please refer to the notes on this slide for detail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1158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3 - Profit 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906EE4-2FC5-76B9-C513-627C0E588147}"/>
              </a:ext>
            </a:extLst>
          </p:cNvPr>
          <p:cNvSpPr/>
          <p:nvPr/>
        </p:nvSpPr>
        <p:spPr>
          <a:xfrm>
            <a:off x="0" y="6768353"/>
            <a:ext cx="12192000" cy="8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ree or Paid Apps by Gender ,Average Price for Paid Apps by Genre ,Average Price x Total Installations by Genre ,In App Purchase Profit per Genre. Please refer to the notes on this slide for detail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3 - Profit 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844AEB-1604-3DE5-3253-869160214E5B}"/>
              </a:ext>
            </a:extLst>
          </p:cNvPr>
          <p:cNvSpPr/>
          <p:nvPr/>
        </p:nvSpPr>
        <p:spPr>
          <a:xfrm>
            <a:off x="0" y="6768353"/>
            <a:ext cx="12192000" cy="8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Free or Paid Apps by Gender ,Average Price for Paid Apps by Genre ,Average Price x Total Installations by Genre ,In App Purchase Profit per Genre. Please refer to the notes on this slide for detail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3 - Profit 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36A41-7B6F-2F3E-F700-7F21723373D1}"/>
              </a:ext>
            </a:extLst>
          </p:cNvPr>
          <p:cNvSpPr/>
          <p:nvPr/>
        </p:nvSpPr>
        <p:spPr>
          <a:xfrm>
            <a:off x="0" y="6768353"/>
            <a:ext cx="12192000" cy="8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aid Apps Profit ,Free Apps Profit. Please refer to the notes on this slide for detail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4 - Apps Profit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6E3104-4F16-2276-26FA-59F642A62C80}"/>
              </a:ext>
            </a:extLst>
          </p:cNvPr>
          <p:cNvSpPr/>
          <p:nvPr/>
        </p:nvSpPr>
        <p:spPr>
          <a:xfrm>
            <a:off x="0" y="6813176"/>
            <a:ext cx="12192000" cy="896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PI for Paid Apps per Genre (€ per Installation) ,KPI for Free Apps per Genre (€ per Installation) ,card ,Total Installations by Genre. Please refer to the notes on this slide for details"/>
          <p:cNvPicPr>
            <a:picLocks noChangeAspect="1"/>
          </p:cNvPicPr>
          <p:nvPr/>
        </p:nvPicPr>
        <p:blipFill rotWithShape="1">
          <a:blip r:embed="rId3"/>
          <a:srcRect b="168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5 - KPIs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DE4F83-57F8-B18C-4A51-B7B51B02AB57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PI for Paid Apps per Genre (€ per Installation) ,KPI for Free Apps per Genre (€ per Installation) ,card ,Total Installations by Genre. Please refer to the notes on this slide for details"/>
          <p:cNvPicPr>
            <a:picLocks noChangeAspect="1"/>
          </p:cNvPicPr>
          <p:nvPr/>
        </p:nvPicPr>
        <p:blipFill rotWithShape="1">
          <a:blip r:embed="rId3"/>
          <a:srcRect b="146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5 - KPIs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AF622-C58C-1764-B3C0-E22EAC28F56E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1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PI for Paid Apps per Genre (€ per Installation) ,KPI for Free Apps per Genre (€ per Installation) ,card ,Total Installations by Genre. Please refer to the notes on this slide for details"/>
          <p:cNvPicPr>
            <a:picLocks noChangeAspect="1"/>
          </p:cNvPicPr>
          <p:nvPr/>
        </p:nvPicPr>
        <p:blipFill rotWithShape="1">
          <a:blip r:embed="rId3"/>
          <a:srcRect b="15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5 - KPIs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94304-B5F7-D8BB-CF8A-7F051D421815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PI for Paid Apps per Genre (€ per Installation) ,KPI for Free Apps per Genre (€ per Installation) ,card ,Total Installations by Genre. Please refer to the notes on this slide for details"/>
          <p:cNvPicPr>
            <a:picLocks noChangeAspect="1"/>
          </p:cNvPicPr>
          <p:nvPr/>
        </p:nvPicPr>
        <p:blipFill rotWithShape="1">
          <a:blip r:embed="rId3"/>
          <a:srcRect b="15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5 - KPIs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F3F0F-706F-0867-59F7-BE9FEC231D1A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PI for Paid Apps per Genre (€ per Installation) ,KPI for Free Apps per Genre (€ per Installation) ,card ,Total Installations by Genre. Please refer to the notes on this slide for details"/>
          <p:cNvPicPr>
            <a:picLocks noChangeAspect="1"/>
          </p:cNvPicPr>
          <p:nvPr/>
        </p:nvPicPr>
        <p:blipFill rotWithShape="1">
          <a:blip r:embed="rId3"/>
          <a:srcRect b="184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5 - KPIs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48213-2AEC-EB85-CE4F-99649184A747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1600" dirty="0"/>
              <a:t>Dataset size exceeding the 300,000 rows</a:t>
            </a:r>
          </a:p>
          <a:p>
            <a:r>
              <a:rPr lang="en-GB" sz="1600" dirty="0"/>
              <a:t>More than 3 categorical variables that will constitute the dimensions of the database schema and have enough factors to make aggregations to present in our business case</a:t>
            </a:r>
          </a:p>
          <a:p>
            <a:r>
              <a:rPr lang="en-GB" sz="1600" dirty="0"/>
              <a:t>Enough quantitative variables to be used as metrics </a:t>
            </a:r>
            <a:r>
              <a:rPr lang="en-GB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order to have a crucial base to create new measures to express a different perspective from the one the dataset initially offers</a:t>
            </a:r>
            <a:endParaRPr lang="en-GB" sz="1600" dirty="0"/>
          </a:p>
          <a:p>
            <a:r>
              <a:rPr lang="en-GB" sz="1600" dirty="0"/>
              <a:t>Combination of categorical and numerical variables that present opportunities for unpivot, drill up and drill down or hierarchical decomposition in case of categorical variables </a:t>
            </a:r>
          </a:p>
          <a:p>
            <a:r>
              <a:rPr lang="en-GB" sz="1600" dirty="0"/>
              <a:t>Interesting content that depicts business needs</a:t>
            </a:r>
            <a:endParaRPr lang="en-US" sz="1600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53" y="949067"/>
            <a:ext cx="6435524" cy="1325563"/>
          </a:xfrm>
        </p:spPr>
        <p:txBody>
          <a:bodyPr/>
          <a:lstStyle/>
          <a:p>
            <a:r>
              <a:rPr lang="en-US" dirty="0"/>
              <a:t>Specification criteria for the dataset selection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6DA554C-9101-9052-21B2-EE00EF6EA76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1064" r="21064"/>
          <a:stretch>
            <a:fillRect/>
          </a:stretch>
        </p:blipFill>
        <p:spPr>
          <a:xfrm>
            <a:off x="797662" y="3428259"/>
            <a:ext cx="3523423" cy="320618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042BBE-4301-AF41-E139-898279CF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36" y="391556"/>
            <a:ext cx="2721623" cy="27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3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PI for Paid Apps per Genre (€ per Installation) ,KPI for Free Apps per Genre (€ per Installation) ,card ,Total Installations by Genre. Please refer to the notes on this slide for details"/>
          <p:cNvPicPr>
            <a:picLocks noChangeAspect="1"/>
          </p:cNvPicPr>
          <p:nvPr/>
        </p:nvPicPr>
        <p:blipFill rotWithShape="1">
          <a:blip r:embed="rId3"/>
          <a:srcRect b="15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5 - KPIs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1D820C-C727-44E9-537F-C6F448B981D7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5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PI for Paid Apps per Genre (€ per Installation) ,KPI for Free Apps per Genre (€ per Installation) ,card ,Total Installations by Genre. Please refer to the notes on this slide for details"/>
          <p:cNvPicPr>
            <a:picLocks noChangeAspect="1"/>
          </p:cNvPicPr>
          <p:nvPr/>
        </p:nvPicPr>
        <p:blipFill rotWithShape="1">
          <a:blip r:embed="rId3"/>
          <a:srcRect b="168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5 - KPIs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8929FB-D62A-D730-9655-64A1FD250F8F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PI for Paid Apps per Genre (€ per Installation) ,KPI for Free Apps per Genre (€ per Installation) ,card ,Total Installations by Genre. Please refer to the notes on this slide for details"/>
          <p:cNvPicPr>
            <a:picLocks noChangeAspect="1"/>
          </p:cNvPicPr>
          <p:nvPr/>
        </p:nvPicPr>
        <p:blipFill rotWithShape="1">
          <a:blip r:embed="rId3"/>
          <a:srcRect b="15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5 - KPIs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F067E-28A7-19ED-4841-CF2D461A2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742" y="4809565"/>
            <a:ext cx="806823" cy="8068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D820C-C727-44E9-537F-C6F448B981D7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42B03F-823A-6C5D-E033-42BC3211B456}"/>
              </a:ext>
            </a:extLst>
          </p:cNvPr>
          <p:cNvSpPr/>
          <p:nvPr/>
        </p:nvSpPr>
        <p:spPr>
          <a:xfrm>
            <a:off x="209005" y="4787537"/>
            <a:ext cx="3622765" cy="199426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PI for Paid Apps per Genre (€ per Installation) ,KPI for Free Apps per Genre (€ per Installation) ,card ,Total Installations by Genre. Please refer to the notes on this slide for details"/>
          <p:cNvPicPr>
            <a:picLocks noChangeAspect="1"/>
          </p:cNvPicPr>
          <p:nvPr/>
        </p:nvPicPr>
        <p:blipFill rotWithShape="1">
          <a:blip r:embed="rId3"/>
          <a:srcRect b="146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Dash 5 - KPIs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AF622-C58C-1764-B3C0-E22EAC28F56E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5A9CA-2A38-2E0C-F457-C9BE94D5B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742" y="4809565"/>
            <a:ext cx="806823" cy="806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B03B2D-66DB-4209-EB5E-B647DA760F6D}"/>
              </a:ext>
            </a:extLst>
          </p:cNvPr>
          <p:cNvSpPr/>
          <p:nvPr/>
        </p:nvSpPr>
        <p:spPr>
          <a:xfrm>
            <a:off x="209005" y="4787537"/>
            <a:ext cx="3622765" cy="199426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DB8F25-CEDD-C2CA-5EF7-6A305DD0B22F}"/>
              </a:ext>
            </a:extLst>
          </p:cNvPr>
          <p:cNvSpPr/>
          <p:nvPr/>
        </p:nvSpPr>
        <p:spPr>
          <a:xfrm>
            <a:off x="5939246" y="3429000"/>
            <a:ext cx="992777" cy="325482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373988"/>
            <a:ext cx="7978227" cy="1062602"/>
          </a:xfrm>
        </p:spPr>
        <p:txBody>
          <a:bodyPr/>
          <a:lstStyle/>
          <a:p>
            <a:r>
              <a:rPr lang="en-US" u="sng" dirty="0"/>
              <a:t>Analysis Summary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6B8FC3-C6AB-4C05-AB1A-6A425F437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1942" y="3058413"/>
            <a:ext cx="2517605" cy="484146"/>
          </a:xfrm>
        </p:spPr>
        <p:txBody>
          <a:bodyPr/>
          <a:lstStyle/>
          <a:p>
            <a:r>
              <a:rPr lang="en-US" dirty="0"/>
              <a:t>Tools, Education, Health &amp; Fitness, Sports, Business, Music &amp; Audio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4410" y="2456663"/>
            <a:ext cx="2517605" cy="382749"/>
          </a:xfrm>
        </p:spPr>
        <p:txBody>
          <a:bodyPr/>
          <a:lstStyle/>
          <a:p>
            <a:r>
              <a:rPr lang="en-US" dirty="0"/>
              <a:t>Genre’s Popularity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D841AC-77B9-46F0-877E-EDFD058BCB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52054" y="3014018"/>
            <a:ext cx="2517605" cy="484146"/>
          </a:xfrm>
        </p:spPr>
        <p:txBody>
          <a:bodyPr/>
          <a:lstStyle/>
          <a:p>
            <a:r>
              <a:rPr lang="en-US" dirty="0"/>
              <a:t>Free installation charge apps are more popular with Tools and Sports being the most successfully commercial ones </a:t>
            </a:r>
          </a:p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61093" y="2456664"/>
            <a:ext cx="2517605" cy="382749"/>
          </a:xfrm>
        </p:spPr>
        <p:txBody>
          <a:bodyPr/>
          <a:lstStyle/>
          <a:p>
            <a:r>
              <a:rPr lang="en-US" dirty="0"/>
              <a:t>Free &amp; Paid Apps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6997EE2-4A7E-42BA-A9A4-CA8914C6CA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87273" y="5465439"/>
            <a:ext cx="2517605" cy="484146"/>
          </a:xfrm>
        </p:spPr>
        <p:txBody>
          <a:bodyPr/>
          <a:lstStyle/>
          <a:p>
            <a:r>
              <a:rPr lang="en-US" dirty="0"/>
              <a:t>Installation price profit, In application purchases for additional functionalities 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04A973-1FC1-4BD3-A8B8-0C46262D7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Profit Sources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71130C1-E2E7-4700-A220-231BB58349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33262" y="5338757"/>
            <a:ext cx="2517605" cy="484146"/>
          </a:xfrm>
        </p:spPr>
        <p:txBody>
          <a:bodyPr/>
          <a:lstStyle/>
          <a:p>
            <a:r>
              <a:rPr lang="en-US" dirty="0"/>
              <a:t>The most profitable genres are Sports and Business with Sports being a more popular choice for free app launching category 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DC5EC52-0B52-4D0E-B00E-8E5EF35BC9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8035" y="4801898"/>
            <a:ext cx="2517605" cy="382749"/>
          </a:xfrm>
        </p:spPr>
        <p:txBody>
          <a:bodyPr/>
          <a:lstStyle/>
          <a:p>
            <a:r>
              <a:rPr lang="en-US" dirty="0"/>
              <a:t>Profitability Key Performance Indicators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16943D2-63F3-9E0F-77A4-7703CCC044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0031" b="10031"/>
          <a:stretch>
            <a:fillRect/>
          </a:stretch>
        </p:blipFill>
        <p:spPr>
          <a:xfrm>
            <a:off x="164502" y="4551022"/>
            <a:ext cx="2590800" cy="2071089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D60BE3A-F515-B105-6C87-ABBF5EE867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0031" b="10031"/>
          <a:stretch>
            <a:fillRect/>
          </a:stretch>
        </p:blipFill>
        <p:spPr>
          <a:xfrm>
            <a:off x="3043272" y="2005968"/>
            <a:ext cx="3049576" cy="2437834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8A1307-A679-9A9B-A08C-9042E044D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35" y="2119119"/>
            <a:ext cx="25146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CB0FAD-0807-78A6-F575-67256ECC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65" y="4709019"/>
            <a:ext cx="24479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635017-F92F-2643-1428-26DA5A2C35FB}"/>
              </a:ext>
            </a:extLst>
          </p:cNvPr>
          <p:cNvSpPr/>
          <p:nvPr/>
        </p:nvSpPr>
        <p:spPr>
          <a:xfrm flipV="1">
            <a:off x="-8709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5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60bn Installations of Sports Applications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316bn euros installation profit for Paid Sports Applications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178bn euros In App Purchases profit for both Free &amp; Paid Sports Applications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Key Profitability Indicator 7.17 euros per installation for Paid Sports Applications &amp; 2.98 euros per installation for Free Sports Applications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03" y="2163475"/>
            <a:ext cx="4008437" cy="1395208"/>
          </a:xfrm>
        </p:spPr>
        <p:txBody>
          <a:bodyPr/>
          <a:lstStyle/>
          <a:p>
            <a:r>
              <a:rPr lang="en-US" dirty="0"/>
              <a:t>Click to Add Icon Slide Title Here</a:t>
            </a:r>
          </a:p>
        </p:txBody>
      </p:sp>
      <p:pic>
        <p:nvPicPr>
          <p:cNvPr id="40" name="Picture Placeholder 39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933914" y="1129563"/>
            <a:ext cx="658692" cy="658692"/>
          </a:xfrm>
          <a:prstGeom prst="rect">
            <a:avLst/>
          </a:prstGeom>
        </p:spPr>
      </p:pic>
      <p:pic>
        <p:nvPicPr>
          <p:cNvPr id="41" name="Picture Placeholder 40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933914" y="2483430"/>
            <a:ext cx="590294" cy="590294"/>
          </a:xfrm>
          <a:prstGeom prst="rect">
            <a:avLst/>
          </a:prstGeom>
        </p:spPr>
      </p:pic>
      <p:pic>
        <p:nvPicPr>
          <p:cNvPr id="42" name="Picture Placeholder 41"/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6933913" y="3703139"/>
            <a:ext cx="658693" cy="658693"/>
          </a:xfrm>
          <a:prstGeom prst="rect">
            <a:avLst/>
          </a:prstGeom>
        </p:spPr>
      </p:pic>
      <p:pic>
        <p:nvPicPr>
          <p:cNvPr id="43" name="Picture Placeholder 42"/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/>
          <a:stretch/>
        </p:blipFill>
        <p:spPr>
          <a:xfrm>
            <a:off x="6900972" y="4998300"/>
            <a:ext cx="731694" cy="7316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4C2B7D-C5FE-51CB-0C16-9FDEB65C6E7B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943A0-4252-6E1E-C361-F660A8C4146D}"/>
              </a:ext>
            </a:extLst>
          </p:cNvPr>
          <p:cNvSpPr txBox="1"/>
          <p:nvPr/>
        </p:nvSpPr>
        <p:spPr>
          <a:xfrm>
            <a:off x="846051" y="2710984"/>
            <a:ext cx="3899647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b="1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rPr>
              <a:t>Numbers Speak for Sports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E00B33D-26BD-CEF9-653A-C433EBD1D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110" y="5598855"/>
            <a:ext cx="1184061" cy="11840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225A57A-C541-63A0-7DD3-70413E8CBACA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9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obile Background Pictures | Download Free Images on Unsplash">
            <a:extLst>
              <a:ext uri="{FF2B5EF4-FFF2-40B4-BE49-F238E27FC236}">
                <a16:creationId xmlns:a16="http://schemas.microsoft.com/office/drawing/2014/main" id="{504862D5-907B-83D0-67F8-C45AFAAA4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E63034-4264-E590-5D8F-299F83F653F8}"/>
              </a:ext>
            </a:extLst>
          </p:cNvPr>
          <p:cNvSpPr/>
          <p:nvPr/>
        </p:nvSpPr>
        <p:spPr>
          <a:xfrm flipV="1">
            <a:off x="0" y="6858000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91221-4ACD-C62A-8D79-25785605A88F}"/>
              </a:ext>
            </a:extLst>
          </p:cNvPr>
          <p:cNvSpPr/>
          <p:nvPr/>
        </p:nvSpPr>
        <p:spPr>
          <a:xfrm flipV="1">
            <a:off x="0" y="-1896"/>
            <a:ext cx="12192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4233C-AF5F-230E-EDC6-D56026D01E32}"/>
              </a:ext>
            </a:extLst>
          </p:cNvPr>
          <p:cNvSpPr txBox="1"/>
          <p:nvPr/>
        </p:nvSpPr>
        <p:spPr>
          <a:xfrm>
            <a:off x="347957" y="2233934"/>
            <a:ext cx="5434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dirty="0">
                <a:latin typeface="Arial" panose="020B0604020202020204" pitchFamily="34" charset="0"/>
                <a:cs typeface="Arial" panose="020B0604020202020204" pitchFamily="34" charset="0"/>
              </a:rPr>
              <a:t>“If your plans don’t include mobile, your plans are not finished” </a:t>
            </a:r>
          </a:p>
        </p:txBody>
      </p:sp>
      <p:pic>
        <p:nvPicPr>
          <p:cNvPr id="2058" name="Picture 10" descr="Wendy Clark poised to step down as global CEO of Dentsu International">
            <a:extLst>
              <a:ext uri="{FF2B5EF4-FFF2-40B4-BE49-F238E27FC236}">
                <a16:creationId xmlns:a16="http://schemas.microsoft.com/office/drawing/2014/main" id="{D5C45B3A-C9E2-472A-F0AF-74C42A494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11" y="4329165"/>
            <a:ext cx="2188615" cy="14608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9567FA-AE3F-C2AC-6D9F-FD26B4B56770}"/>
              </a:ext>
            </a:extLst>
          </p:cNvPr>
          <p:cNvSpPr txBox="1"/>
          <p:nvPr/>
        </p:nvSpPr>
        <p:spPr>
          <a:xfrm>
            <a:off x="1023257" y="5875414"/>
            <a:ext cx="6156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Wendy Clark, Coca-Cola Co.</a:t>
            </a:r>
          </a:p>
        </p:txBody>
      </p:sp>
    </p:spTree>
    <p:extLst>
      <p:ext uri="{BB962C8B-B14F-4D97-AF65-F5344CB8AC3E}">
        <p14:creationId xmlns:p14="http://schemas.microsoft.com/office/powerpoint/2010/main" val="14078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3E4CF1-F83D-0C78-2E27-E370806BAB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6" r="1986"/>
          <a:stretch/>
        </p:blipFill>
        <p:spPr>
          <a:xfrm>
            <a:off x="20" y="4288"/>
            <a:ext cx="12191980" cy="68537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67" y="3289113"/>
            <a:ext cx="3455127" cy="8912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54231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4893"/>
            <a:ext cx="3085618" cy="1325563"/>
          </a:xfrm>
        </p:spPr>
        <p:txBody>
          <a:bodyPr>
            <a:normAutofit/>
          </a:bodyPr>
          <a:lstStyle/>
          <a:p>
            <a:r>
              <a:rPr lang="en-US" dirty="0"/>
              <a:t>Dataset presentation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42057" y="722144"/>
            <a:ext cx="6121722" cy="382749"/>
          </a:xfrm>
        </p:spPr>
        <p:txBody>
          <a:bodyPr/>
          <a:lstStyle/>
          <a:p>
            <a:r>
              <a:rPr lang="en-US" dirty="0"/>
              <a:t>Variables description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42057" y="1416684"/>
            <a:ext cx="6121722" cy="1568649"/>
          </a:xfrm>
        </p:spPr>
        <p:txBody>
          <a:bodyPr>
            <a:normAutofit lnSpcReduction="10000"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r>
              <a:rPr lang="en-GB" sz="1700" dirty="0"/>
              <a:t>350.000 rows presenting 19 variables with 12 numerical metrics and 7 categorical ones  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en-GB" sz="1700" dirty="0"/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r>
              <a:rPr lang="en-GB" sz="1700" dirty="0"/>
              <a:t>Information contained is about applications genre, performance in installation status, prices, in application purchases, reviews, and ratings</a:t>
            </a:r>
            <a:endParaRPr lang="en-US" sz="1700" dirty="0"/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2200" dirty="0"/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•"/>
            </a:pPr>
            <a:endParaRPr lang="en-US" sz="2200" dirty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838200" y="3811640"/>
            <a:ext cx="3085618" cy="2663707"/>
          </a:xfrm>
        </p:spPr>
        <p:txBody>
          <a:bodyPr>
            <a:normAutofit/>
          </a:bodyPr>
          <a:lstStyle/>
          <a:p>
            <a:r>
              <a:rPr lang="en-GB" sz="1800" dirty="0"/>
              <a:t>The dataset includes information for mobile applications available on Google Play Store</a:t>
            </a:r>
          </a:p>
          <a:p>
            <a:r>
              <a:rPr lang="en-GB" sz="1800" dirty="0"/>
              <a:t>The applications included belonging to different types and  present development trends.</a:t>
            </a:r>
            <a:endParaRPr lang="en-US" sz="18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2E785-885F-A14B-3C3F-E8E37FD333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7C38D-0196-68AA-375A-EB4254722EB8}"/>
              </a:ext>
            </a:extLst>
          </p:cNvPr>
          <p:cNvSpPr/>
          <p:nvPr/>
        </p:nvSpPr>
        <p:spPr>
          <a:xfrm>
            <a:off x="4745620" y="3428990"/>
            <a:ext cx="7446380" cy="34290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00" name="Picture 4" descr="MANAGED DATABASE – Green Softech Limited">
            <a:extLst>
              <a:ext uri="{FF2B5EF4-FFF2-40B4-BE49-F238E27FC236}">
                <a16:creationId xmlns:a16="http://schemas.microsoft.com/office/drawing/2014/main" id="{D36D298B-E8E5-D51F-B182-AD1C8F98A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27109"/>
            <a:ext cx="5049000" cy="30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33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  <p:bldP spid="8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ndas (software) - Wikipedia">
            <a:extLst>
              <a:ext uri="{FF2B5EF4-FFF2-40B4-BE49-F238E27FC236}">
                <a16:creationId xmlns:a16="http://schemas.microsoft.com/office/drawing/2014/main" id="{0EB20DAA-C066-DC62-318A-F1920FB8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663" y="2643255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&amp; Django Development - LogiCore Tech - Professional Services">
            <a:extLst>
              <a:ext uri="{FF2B5EF4-FFF2-40B4-BE49-F238E27FC236}">
                <a16:creationId xmlns:a16="http://schemas.microsoft.com/office/drawing/2014/main" id="{CE47918C-D1A6-C06D-3319-A8B88EDE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499" y="844526"/>
            <a:ext cx="3197740" cy="17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'est quoi, le tidyverse ? - ThinkR - Certification &amp; Formation langage R">
            <a:extLst>
              <a:ext uri="{FF2B5EF4-FFF2-40B4-BE49-F238E27FC236}">
                <a16:creationId xmlns:a16="http://schemas.microsoft.com/office/drawing/2014/main" id="{BF3B8C2C-6077-CBC4-E835-97522D66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68"/>
          <a:stretch/>
        </p:blipFill>
        <p:spPr bwMode="auto">
          <a:xfrm>
            <a:off x="3452809" y="1535089"/>
            <a:ext cx="3104404" cy="208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 (programming language) - Wikipedia">
            <a:extLst>
              <a:ext uri="{FF2B5EF4-FFF2-40B4-BE49-F238E27FC236}">
                <a16:creationId xmlns:a16="http://schemas.microsoft.com/office/drawing/2014/main" id="{E9820D3F-FAD1-E18A-899B-139AE952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747" y="1743890"/>
            <a:ext cx="1919287" cy="148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nline Excel | Διεύθυνση Πληροφορικής και Βιβλιοθήκης &lt;br&gt;Ελληνικό  Μεσογειακό Πανεπιστήμιο">
            <a:extLst>
              <a:ext uri="{FF2B5EF4-FFF2-40B4-BE49-F238E27FC236}">
                <a16:creationId xmlns:a16="http://schemas.microsoft.com/office/drawing/2014/main" id="{3A43A7D2-7647-207B-1D52-5902E0FF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781" y="5058123"/>
            <a:ext cx="4262437" cy="154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sv - Free interface icons">
            <a:extLst>
              <a:ext uri="{FF2B5EF4-FFF2-40B4-BE49-F238E27FC236}">
                <a16:creationId xmlns:a16="http://schemas.microsoft.com/office/drawing/2014/main" id="{4E8E09D4-DE43-62E3-E7A5-C1C38D929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8" y="153964"/>
            <a:ext cx="1381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D5345942-8DD8-E346-2DE9-EF025493C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036" y="5058123"/>
            <a:ext cx="1380952" cy="13809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B23B3A-6AD5-49F2-42A8-201FC6BEF4D6}"/>
              </a:ext>
            </a:extLst>
          </p:cNvPr>
          <p:cNvCxnSpPr>
            <a:cxnSpLocks/>
          </p:cNvCxnSpPr>
          <p:nvPr/>
        </p:nvCxnSpPr>
        <p:spPr>
          <a:xfrm>
            <a:off x="842960" y="2566727"/>
            <a:ext cx="1632787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3B4A97-3820-F4DA-1A6A-A994B0D60928}"/>
              </a:ext>
            </a:extLst>
          </p:cNvPr>
          <p:cNvCxnSpPr>
            <a:cxnSpLocks/>
            <a:stCxn id="1030" idx="3"/>
          </p:cNvCxnSpPr>
          <p:nvPr/>
        </p:nvCxnSpPr>
        <p:spPr>
          <a:xfrm>
            <a:off x="6557213" y="2579586"/>
            <a:ext cx="2008143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1736B9-9ED6-3268-2EEB-C2509CF26826}"/>
              </a:ext>
            </a:extLst>
          </p:cNvPr>
          <p:cNvCxnSpPr>
            <a:cxnSpLocks/>
          </p:cNvCxnSpPr>
          <p:nvPr/>
        </p:nvCxnSpPr>
        <p:spPr>
          <a:xfrm>
            <a:off x="6452710" y="3750585"/>
            <a:ext cx="0" cy="140488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673479-2397-AC45-BE86-4F5411180F02}"/>
              </a:ext>
            </a:extLst>
          </p:cNvPr>
          <p:cNvCxnSpPr>
            <a:stCxn id="1036" idx="2"/>
          </p:cNvCxnSpPr>
          <p:nvPr/>
        </p:nvCxnSpPr>
        <p:spPr>
          <a:xfrm flipH="1">
            <a:off x="836023" y="1535089"/>
            <a:ext cx="6938" cy="104449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727E43-EFE9-7811-B4A7-683CF9C6647A}"/>
              </a:ext>
            </a:extLst>
          </p:cNvPr>
          <p:cNvCxnSpPr>
            <a:cxnSpLocks/>
          </p:cNvCxnSpPr>
          <p:nvPr/>
        </p:nvCxnSpPr>
        <p:spPr>
          <a:xfrm>
            <a:off x="6452710" y="3750585"/>
            <a:ext cx="211264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B622F5A-A89D-3054-F3E9-CAAA6ADB27AE}"/>
              </a:ext>
            </a:extLst>
          </p:cNvPr>
          <p:cNvCxnSpPr>
            <a:cxnSpLocks/>
          </p:cNvCxnSpPr>
          <p:nvPr/>
        </p:nvCxnSpPr>
        <p:spPr>
          <a:xfrm>
            <a:off x="8441663" y="5829771"/>
            <a:ext cx="1789537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1211BC1-6D26-A673-2AF1-9592AAFF6F87}"/>
              </a:ext>
            </a:extLst>
          </p:cNvPr>
          <p:cNvSpPr txBox="1"/>
          <p:nvPr/>
        </p:nvSpPr>
        <p:spPr>
          <a:xfrm>
            <a:off x="1919417" y="218648"/>
            <a:ext cx="29435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u="sng" dirty="0"/>
              <a:t>Initial Not Cleaned CSV</a:t>
            </a:r>
          </a:p>
          <a:p>
            <a:r>
              <a:rPr lang="en-GB" sz="1200" b="1" dirty="0"/>
              <a:t>String values into numeric vectors</a:t>
            </a:r>
          </a:p>
          <a:p>
            <a:r>
              <a:rPr lang="en-GB" sz="1200" b="1" dirty="0"/>
              <a:t>Different currencies - metrics </a:t>
            </a:r>
          </a:p>
          <a:p>
            <a:r>
              <a:rPr lang="en-GB" sz="1200" b="1" dirty="0"/>
              <a:t>Empty rows associated with the App Name </a:t>
            </a:r>
          </a:p>
          <a:p>
            <a:r>
              <a:rPr lang="en-GB" sz="1200" b="1" dirty="0"/>
              <a:t>non-ASCII characters …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D680588F-0D4C-F23E-18AC-FF2D9CD3F85B}"/>
              </a:ext>
            </a:extLst>
          </p:cNvPr>
          <p:cNvSpPr txBox="1"/>
          <p:nvPr/>
        </p:nvSpPr>
        <p:spPr>
          <a:xfrm>
            <a:off x="350144" y="5058123"/>
            <a:ext cx="3550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/>
              <a:t>Separate In App Purchases to MIN &amp; MAX columns</a:t>
            </a:r>
          </a:p>
          <a:p>
            <a:pPr algn="just"/>
            <a:r>
              <a:rPr lang="en-GB" sz="1200" b="1" dirty="0"/>
              <a:t>Separate Cost to isFree &amp; Price columns</a:t>
            </a:r>
          </a:p>
          <a:p>
            <a:pPr algn="just"/>
            <a:r>
              <a:rPr lang="en-GB" sz="1200" b="1" dirty="0"/>
              <a:t>Remove string values from numeric columns (eg. total at the end of installations &amp; reviews, Size </a:t>
            </a:r>
            <a:r>
              <a:rPr lang="en-GB" sz="1200" b="1" dirty="0">
                <a:sym typeface="Wingdings" panose="05000000000000000000" pitchFamily="2" charset="2"/>
              </a:rPr>
              <a:t>column to numeric without ‘M’ and ‘k’</a:t>
            </a:r>
            <a:r>
              <a:rPr lang="en-GB" sz="1200" b="1" dirty="0"/>
              <a:t>)</a:t>
            </a:r>
          </a:p>
          <a:p>
            <a:pPr algn="just"/>
            <a:r>
              <a:rPr lang="en-GB" sz="1200" b="1" dirty="0"/>
              <a:t>Convert currencies to € (remove currency sign $ ₫)</a:t>
            </a:r>
          </a:p>
          <a:p>
            <a:pPr algn="just"/>
            <a:r>
              <a:rPr lang="en-GB" sz="1200" b="1" dirty="0"/>
              <a:t>Use its filters for evaluation</a:t>
            </a:r>
          </a:p>
          <a:p>
            <a:pPr algn="just"/>
            <a:r>
              <a:rPr lang="en-GB" sz="1200" b="1" dirty="0"/>
              <a:t>Remove the non-ASCII characters</a:t>
            </a:r>
          </a:p>
        </p:txBody>
      </p:sp>
      <p:sp>
        <p:nvSpPr>
          <p:cNvPr id="1031" name="Cloud 1030">
            <a:extLst>
              <a:ext uri="{FF2B5EF4-FFF2-40B4-BE49-F238E27FC236}">
                <a16:creationId xmlns:a16="http://schemas.microsoft.com/office/drawing/2014/main" id="{40828F8E-CCA2-2F94-A5E0-0D2716FEF123}"/>
              </a:ext>
            </a:extLst>
          </p:cNvPr>
          <p:cNvSpPr/>
          <p:nvPr/>
        </p:nvSpPr>
        <p:spPr>
          <a:xfrm>
            <a:off x="-5544" y="4756631"/>
            <a:ext cx="3937577" cy="2159572"/>
          </a:xfrm>
          <a:prstGeom prst="cloud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35" name="Cloud 1034">
            <a:extLst>
              <a:ext uri="{FF2B5EF4-FFF2-40B4-BE49-F238E27FC236}">
                <a16:creationId xmlns:a16="http://schemas.microsoft.com/office/drawing/2014/main" id="{BEAC84BE-2373-CFC8-587A-15848DB6FA57}"/>
              </a:ext>
            </a:extLst>
          </p:cNvPr>
          <p:cNvSpPr/>
          <p:nvPr/>
        </p:nvSpPr>
        <p:spPr>
          <a:xfrm>
            <a:off x="1571147" y="119700"/>
            <a:ext cx="3408656" cy="1265649"/>
          </a:xfrm>
          <a:prstGeom prst="cloud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42" name="Picture 18" descr="Suspicious - Free smileys icons">
            <a:extLst>
              <a:ext uri="{FF2B5EF4-FFF2-40B4-BE49-F238E27FC236}">
                <a16:creationId xmlns:a16="http://schemas.microsoft.com/office/drawing/2014/main" id="{F996AF45-12B8-826D-A8A6-98ABF149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830" y="1236411"/>
            <a:ext cx="806157" cy="80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548CB6A7-FC88-675A-4847-8CFDE6414061}"/>
              </a:ext>
            </a:extLst>
          </p:cNvPr>
          <p:cNvSpPr txBox="1"/>
          <p:nvPr/>
        </p:nvSpPr>
        <p:spPr>
          <a:xfrm>
            <a:off x="9031249" y="3768003"/>
            <a:ext cx="2815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/>
              <a:t>Remove the rows with empty App Name</a:t>
            </a:r>
          </a:p>
          <a:p>
            <a:pPr algn="just"/>
            <a:r>
              <a:rPr lang="en-GB" sz="1200" b="1" dirty="0"/>
              <a:t>Adjust the dataset by removing and renaming columns in a more representative and formal manner</a:t>
            </a:r>
          </a:p>
        </p:txBody>
      </p:sp>
      <p:sp>
        <p:nvSpPr>
          <p:cNvPr id="1039" name="Cloud 1038">
            <a:extLst>
              <a:ext uri="{FF2B5EF4-FFF2-40B4-BE49-F238E27FC236}">
                <a16:creationId xmlns:a16="http://schemas.microsoft.com/office/drawing/2014/main" id="{6E84A581-C39B-AF1B-E9FF-C19C734EA9C6}"/>
              </a:ext>
            </a:extLst>
          </p:cNvPr>
          <p:cNvSpPr/>
          <p:nvPr/>
        </p:nvSpPr>
        <p:spPr>
          <a:xfrm>
            <a:off x="8608120" y="3686164"/>
            <a:ext cx="3550959" cy="1070467"/>
          </a:xfrm>
          <a:prstGeom prst="cloud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465FE1A7-0A08-AD64-63AA-2B225B05040D}"/>
              </a:ext>
            </a:extLst>
          </p:cNvPr>
          <p:cNvSpPr txBox="1"/>
          <p:nvPr/>
        </p:nvSpPr>
        <p:spPr>
          <a:xfrm>
            <a:off x="8520037" y="6224484"/>
            <a:ext cx="1632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Final </a:t>
            </a:r>
            <a:r>
              <a:rPr lang="en-GB" sz="1400" b="1" u="sng" dirty="0"/>
              <a:t>Cleaned</a:t>
            </a:r>
            <a:r>
              <a:rPr lang="en-GB" sz="1400" b="1" dirty="0"/>
              <a:t> CSV</a:t>
            </a:r>
          </a:p>
        </p:txBody>
      </p:sp>
      <p:sp>
        <p:nvSpPr>
          <p:cNvPr id="1045" name="Cloud 1044">
            <a:extLst>
              <a:ext uri="{FF2B5EF4-FFF2-40B4-BE49-F238E27FC236}">
                <a16:creationId xmlns:a16="http://schemas.microsoft.com/office/drawing/2014/main" id="{CD726D2A-C8F7-1EF2-8EE5-52A2B7B5F882}"/>
              </a:ext>
            </a:extLst>
          </p:cNvPr>
          <p:cNvSpPr/>
          <p:nvPr/>
        </p:nvSpPr>
        <p:spPr>
          <a:xfrm>
            <a:off x="8409028" y="5996286"/>
            <a:ext cx="1919287" cy="846127"/>
          </a:xfrm>
          <a:prstGeom prst="cloud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3CC12-1014-04B6-2F73-F6DFDB012C77}"/>
              </a:ext>
            </a:extLst>
          </p:cNvPr>
          <p:cNvSpPr txBox="1"/>
          <p:nvPr/>
        </p:nvSpPr>
        <p:spPr>
          <a:xfrm>
            <a:off x="10066660" y="17649"/>
            <a:ext cx="21382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b="1" i="1" u="sng" dirty="0">
                <a:latin typeface="+mj-lt"/>
              </a:rPr>
              <a:t>Cleaning Stages</a:t>
            </a:r>
          </a:p>
        </p:txBody>
      </p:sp>
    </p:spTree>
    <p:extLst>
      <p:ext uri="{BB962C8B-B14F-4D97-AF65-F5344CB8AC3E}">
        <p14:creationId xmlns:p14="http://schemas.microsoft.com/office/powerpoint/2010/main" val="290718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  <p:bldP spid="1029" grpId="0"/>
      <p:bldP spid="1031" grpId="0" animBg="1"/>
      <p:bldP spid="1035" grpId="0" animBg="1"/>
      <p:bldP spid="1037" grpId="0"/>
      <p:bldP spid="1039" grpId="0" animBg="1"/>
      <p:bldP spid="1044" grpId="0"/>
      <p:bldP spid="10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246C08-EB15-38A8-AFF6-B1AED8F3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12" y="1288295"/>
            <a:ext cx="3085618" cy="1325563"/>
          </a:xfrm>
        </p:spPr>
        <p:txBody>
          <a:bodyPr>
            <a:noAutofit/>
          </a:bodyPr>
          <a:lstStyle/>
          <a:p>
            <a:r>
              <a:rPr lang="en-US" sz="3600" dirty="0"/>
              <a:t>Cleaning examples in Python &amp; Excel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F622E5-FDFD-FF22-F38B-A83FF916E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1812" y="3841867"/>
            <a:ext cx="3085618" cy="2663707"/>
          </a:xfrm>
        </p:spPr>
        <p:txBody>
          <a:bodyPr>
            <a:normAutofit/>
          </a:bodyPr>
          <a:lstStyle/>
          <a:p>
            <a:r>
              <a:rPr lang="en-US" dirty="0"/>
              <a:t>Deletion of the rows with empty Application Name field with Python’s Pandas library</a:t>
            </a:r>
          </a:p>
          <a:p>
            <a:r>
              <a:rPr lang="en-US" dirty="0"/>
              <a:t>Removal or replacement of a non-ASCII character in MS Excel with the Find and Replace function.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E0C01-49DD-4DF8-41FC-F5362DDD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14" y="2143125"/>
            <a:ext cx="4467225" cy="4714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65906-7171-9854-2646-C630DC88D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9610" y="0"/>
            <a:ext cx="5192390" cy="471487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31953DB-B3FB-CF36-D3CB-D2166246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621" y="874637"/>
            <a:ext cx="809897" cy="8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00E1B48-AAED-FC8D-22BF-1480BB1C0A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" b="68"/>
          <a:stretch/>
        </p:blipFill>
        <p:spPr>
          <a:xfrm>
            <a:off x="20" y="-43543"/>
            <a:ext cx="12191980" cy="5497965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b="1" i="0" kern="1200" spc="-150"/>
              <a:t>ETL Process</a:t>
            </a:r>
          </a:p>
        </p:txBody>
      </p:sp>
    </p:spTree>
    <p:extLst>
      <p:ext uri="{BB962C8B-B14F-4D97-AF65-F5344CB8AC3E}">
        <p14:creationId xmlns:p14="http://schemas.microsoft.com/office/powerpoint/2010/main" val="29798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601" y="677419"/>
            <a:ext cx="8768625" cy="1149325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b="1" i="0" kern="1200" spc="-150" dirty="0">
                <a:latin typeface="+mj-lt"/>
                <a:ea typeface="+mj-ea"/>
                <a:cs typeface="Gill Sans" panose="020B0502020104020203" pitchFamily="34" charset="-79"/>
              </a:rPr>
              <a:t>ETL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3233F-98ED-10EC-A8F1-03BE293B6CB3}"/>
              </a:ext>
            </a:extLst>
          </p:cNvPr>
          <p:cNvSpPr txBox="1"/>
          <p:nvPr/>
        </p:nvSpPr>
        <p:spPr>
          <a:xfrm>
            <a:off x="1292601" y="2935075"/>
            <a:ext cx="2517605" cy="3827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b="1" i="0" u="sng" kern="1200" dirty="0">
                <a:solidFill>
                  <a:srgbClr val="954F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Flow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694E2AD8-6B44-5144-0DF0-200BDBE491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665775" y="2935074"/>
            <a:ext cx="2517605" cy="382749"/>
          </a:xfrm>
        </p:spPr>
        <p:txBody>
          <a:bodyPr/>
          <a:lstStyle/>
          <a:p>
            <a:r>
              <a:rPr lang="en-US" u="sng" dirty="0">
                <a:solidFill>
                  <a:srgbClr val="954F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Flow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AAAB95-A8C1-15E4-2873-38BD1002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094" y="4017233"/>
            <a:ext cx="6244968" cy="2188751"/>
          </a:xfrm>
          <a:prstGeom prst="rect">
            <a:avLst/>
          </a:prstGeom>
        </p:spPr>
      </p:pic>
      <p:pic>
        <p:nvPicPr>
          <p:cNvPr id="22" name="Picture 21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5697C6E2-97C3-9FD8-80B1-83AA6B0C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26" y="5419874"/>
            <a:ext cx="4625975" cy="1184123"/>
          </a:xfrm>
          <a:prstGeom prst="rect">
            <a:avLst/>
          </a:prstGeom>
        </p:spPr>
      </p:pic>
      <p:pic>
        <p:nvPicPr>
          <p:cNvPr id="23" name="Picture 2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8DF0BDF1-A811-E417-63C9-4D69794E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26" y="3571026"/>
            <a:ext cx="4625975" cy="110934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D8B117-D042-C550-3247-5BB9301515F7}"/>
              </a:ext>
            </a:extLst>
          </p:cNvPr>
          <p:cNvCxnSpPr/>
          <p:nvPr/>
        </p:nvCxnSpPr>
        <p:spPr>
          <a:xfrm>
            <a:off x="5453198" y="2935075"/>
            <a:ext cx="0" cy="385625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8FA923-F67B-7D92-4978-1A27335AC221}"/>
              </a:ext>
            </a:extLst>
          </p:cNvPr>
          <p:cNvCxnSpPr>
            <a:cxnSpLocks/>
          </p:cNvCxnSpPr>
          <p:nvPr/>
        </p:nvCxnSpPr>
        <p:spPr>
          <a:xfrm>
            <a:off x="2551403" y="4680371"/>
            <a:ext cx="0" cy="73950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9F3D3D1-1DA5-B270-BAEF-517A1D4A5FA1}"/>
              </a:ext>
            </a:extLst>
          </p:cNvPr>
          <p:cNvSpPr/>
          <p:nvPr/>
        </p:nvSpPr>
        <p:spPr>
          <a:xfrm>
            <a:off x="4230388" y="1693770"/>
            <a:ext cx="3731224" cy="581035"/>
          </a:xfrm>
          <a:prstGeom prst="rect">
            <a:avLst/>
          </a:prstGeom>
          <a:ln>
            <a:solidFill>
              <a:srgbClr val="954F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12D8E34F-BA6B-2030-9CED-16C30C127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095" y="688554"/>
            <a:ext cx="576098" cy="576098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46B66A09-22AC-0847-F194-D65151971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612" y="2970439"/>
            <a:ext cx="428839" cy="428839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15513799-BDA8-B338-9CF2-68947983B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190" y="2981163"/>
            <a:ext cx="382749" cy="3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0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601" y="677419"/>
            <a:ext cx="8768625" cy="1149325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b="1" i="0" kern="1200" spc="-150" dirty="0">
                <a:latin typeface="+mj-lt"/>
                <a:ea typeface="+mj-ea"/>
                <a:cs typeface="Gill Sans" panose="020B0502020104020203" pitchFamily="34" charset="-79"/>
              </a:rPr>
              <a:t>ETL Process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F3D3D1-1DA5-B270-BAEF-517A1D4A5FA1}"/>
              </a:ext>
            </a:extLst>
          </p:cNvPr>
          <p:cNvSpPr/>
          <p:nvPr/>
        </p:nvSpPr>
        <p:spPr>
          <a:xfrm>
            <a:off x="4169428" y="1519519"/>
            <a:ext cx="3313765" cy="451577"/>
          </a:xfrm>
          <a:prstGeom prst="rect">
            <a:avLst/>
          </a:prstGeom>
          <a:ln>
            <a:solidFill>
              <a:srgbClr val="954F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54F72"/>
              </a:solidFill>
            </a:endParaRPr>
          </a:p>
        </p:txBody>
      </p: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12D8E34F-BA6B-2030-9CED-16C30C127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095" y="688554"/>
            <a:ext cx="576098" cy="576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80D6AA-1D56-0077-2365-CB8ECCF4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0713"/>
            <a:ext cx="12192000" cy="4011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D9A6AE-53B4-4B20-0DDD-6E69627632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107737"/>
            <a:ext cx="12192000" cy="712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A442D-FDF8-0394-7241-C24EDDDAC391}"/>
              </a:ext>
            </a:extLst>
          </p:cNvPr>
          <p:cNvSpPr txBox="1"/>
          <p:nvPr/>
        </p:nvSpPr>
        <p:spPr>
          <a:xfrm>
            <a:off x="4650763" y="2286095"/>
            <a:ext cx="2517605" cy="38274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u="sng" dirty="0">
                <a:solidFill>
                  <a:srgbClr val="954F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 Table</a:t>
            </a:r>
            <a:endParaRPr lang="en-US" b="1" u="sng" kern="1200" dirty="0">
              <a:solidFill>
                <a:srgbClr val="954F7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2C400117-30F1-67F7-56A6-77702944F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980" y="2314616"/>
            <a:ext cx="382749" cy="3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0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711</TotalTime>
  <Words>1413</Words>
  <Application>Microsoft Office PowerPoint</Application>
  <PresentationFormat>Widescreen</PresentationFormat>
  <Paragraphs>288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Times New Roman</vt:lpstr>
      <vt:lpstr>Office Theme</vt:lpstr>
      <vt:lpstr>Applications Revenue Analysis </vt:lpstr>
      <vt:lpstr>Business Case </vt:lpstr>
      <vt:lpstr>Specification criteria for the dataset selection</vt:lpstr>
      <vt:lpstr>Dataset presentation</vt:lpstr>
      <vt:lpstr>PowerPoint Presentation</vt:lpstr>
      <vt:lpstr>Cleaning examples in Python &amp; Excel</vt:lpstr>
      <vt:lpstr>ETL Process</vt:lpstr>
      <vt:lpstr>ETL Process</vt:lpstr>
      <vt:lpstr>ETL Process</vt:lpstr>
      <vt:lpstr>OLAP Cube - Multidimensional Model  </vt:lpstr>
      <vt:lpstr>PowerPoint Presentation</vt:lpstr>
      <vt:lpstr>PowerPoint Presentation</vt:lpstr>
      <vt:lpstr>PowerPoint Presentation</vt:lpstr>
      <vt:lpstr>Analysis Results</vt:lpstr>
      <vt:lpstr>PowerPoint Presentation</vt:lpstr>
      <vt:lpstr>First Page</vt:lpstr>
      <vt:lpstr>Genre Rating</vt:lpstr>
      <vt:lpstr>PowerPoint Presentation</vt:lpstr>
      <vt:lpstr>Dash 3 - Profit Sources</vt:lpstr>
      <vt:lpstr>Dash 3 - Profit Sources</vt:lpstr>
      <vt:lpstr>Dash 3 - Profit Sources</vt:lpstr>
      <vt:lpstr>Dash 3 - Profit Sources</vt:lpstr>
      <vt:lpstr>Dash 3 - Profit Sources</vt:lpstr>
      <vt:lpstr>Dash 4 - Apps Profit</vt:lpstr>
      <vt:lpstr>Dash 5 - KPIs</vt:lpstr>
      <vt:lpstr>Dash 5 - KPIs</vt:lpstr>
      <vt:lpstr>Dash 5 - KPIs</vt:lpstr>
      <vt:lpstr>Dash 5 - KPIs</vt:lpstr>
      <vt:lpstr>Dash 5 - KPIs</vt:lpstr>
      <vt:lpstr>Dash 5 - KPIs</vt:lpstr>
      <vt:lpstr>Dash 5 - KPIs</vt:lpstr>
      <vt:lpstr>Dash 5 - KPIs</vt:lpstr>
      <vt:lpstr>Dash 5 - KPIs</vt:lpstr>
      <vt:lpstr>Analysis Summary</vt:lpstr>
      <vt:lpstr>Click to Add Icon Slide Title Here</vt:lpstr>
      <vt:lpstr>PowerPoint Presentation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 </dc:title>
  <dc:creator>DIMITRIOS MATSANGANIS</dc:creator>
  <cp:lastModifiedBy>DIMITRIOS MATSANGANIS</cp:lastModifiedBy>
  <cp:revision>85</cp:revision>
  <dcterms:created xsi:type="dcterms:W3CDTF">2022-12-09T23:13:38Z</dcterms:created>
  <dcterms:modified xsi:type="dcterms:W3CDTF">2022-12-13T11:15:19Z</dcterms:modified>
</cp:coreProperties>
</file>